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61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292" r:id="rId20"/>
    <p:sldId id="268" r:id="rId21"/>
    <p:sldId id="270" r:id="rId22"/>
    <p:sldId id="269" r:id="rId23"/>
    <p:sldId id="271" r:id="rId24"/>
    <p:sldId id="272" r:id="rId25"/>
    <p:sldId id="274" r:id="rId26"/>
    <p:sldId id="275" r:id="rId27"/>
    <p:sldId id="276" r:id="rId28"/>
  </p:sldIdLst>
  <p:sldSz cx="9144000" cy="6858000" type="screen4x3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C18B8EED-6F00-499D-AAA1-166F7805B048}">
          <p14:sldIdLst>
            <p14:sldId id="256"/>
            <p14:sldId id="257"/>
            <p14:sldId id="261"/>
            <p14:sldId id="277"/>
            <p14:sldId id="278"/>
            <p14:sldId id="279"/>
            <p14:sldId id="280"/>
            <p14:sldId id="281"/>
            <p14:sldId id="282"/>
            <p14:sldId id="283"/>
            <p14:sldId id="284"/>
            <p14:sldId id="285"/>
            <p14:sldId id="286"/>
            <p14:sldId id="287"/>
            <p14:sldId id="288"/>
            <p14:sldId id="289"/>
            <p14:sldId id="290"/>
            <p14:sldId id="291"/>
            <p14:sldId id="292"/>
            <p14:sldId id="268"/>
            <p14:sldId id="270"/>
            <p14:sldId id="269"/>
            <p14:sldId id="271"/>
            <p14:sldId id="272"/>
            <p14:sldId id="274"/>
            <p14:sldId id="275"/>
            <p14:sldId id="27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12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r-Cyrl-B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D90FB1-1926-4086-A0C8-69D6CBDFFEBA}" type="datetimeFigureOut">
              <a:rPr lang="sr-Cyrl-BA" smtClean="0"/>
              <a:t>23.10.2018.</a:t>
            </a:fld>
            <a:endParaRPr lang="sr-Cyrl-B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r-Cyrl-B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Cyrl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r-Cyrl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44C58C-1F03-440C-8078-141A7992758A}" type="slidenum">
              <a:rPr lang="sr-Cyrl-BA" smtClean="0"/>
              <a:t>‹#›</a:t>
            </a:fld>
            <a:endParaRPr lang="sr-Cyrl-BA"/>
          </a:p>
        </p:txBody>
      </p:sp>
    </p:spTree>
    <p:extLst>
      <p:ext uri="{BB962C8B-B14F-4D97-AF65-F5344CB8AC3E}">
        <p14:creationId xmlns:p14="http://schemas.microsoft.com/office/powerpoint/2010/main" val="28638260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Cyrl-B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4C58C-1F03-440C-8078-141A7992758A}" type="slidenum">
              <a:rPr lang="sr-Cyrl-BA" smtClean="0"/>
              <a:t>6</a:t>
            </a:fld>
            <a:endParaRPr lang="sr-Cyrl-BA"/>
          </a:p>
        </p:txBody>
      </p:sp>
    </p:spTree>
    <p:extLst>
      <p:ext uri="{BB962C8B-B14F-4D97-AF65-F5344CB8AC3E}">
        <p14:creationId xmlns:p14="http://schemas.microsoft.com/office/powerpoint/2010/main" val="2876659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r-Cyrl-B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r-Cyrl-B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D3A38-12BC-4443-935C-8C47ECF65513}" type="datetimeFigureOut">
              <a:rPr lang="sr-Cyrl-BA" smtClean="0"/>
              <a:t>23.10.2018.</a:t>
            </a:fld>
            <a:endParaRPr lang="sr-Cyrl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Cyrl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D16D5-14F3-4439-9424-299A465CCFCA}" type="slidenum">
              <a:rPr lang="sr-Cyrl-BA" smtClean="0"/>
              <a:t>‹#›</a:t>
            </a:fld>
            <a:endParaRPr lang="sr-Cyrl-BA"/>
          </a:p>
        </p:txBody>
      </p:sp>
    </p:spTree>
    <p:extLst>
      <p:ext uri="{BB962C8B-B14F-4D97-AF65-F5344CB8AC3E}">
        <p14:creationId xmlns:p14="http://schemas.microsoft.com/office/powerpoint/2010/main" val="2150375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Cyrl-B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Cyrl-B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D3A38-12BC-4443-935C-8C47ECF65513}" type="datetimeFigureOut">
              <a:rPr lang="sr-Cyrl-BA" smtClean="0"/>
              <a:t>23.10.2018.</a:t>
            </a:fld>
            <a:endParaRPr lang="sr-Cyrl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Cyrl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D16D5-14F3-4439-9424-299A465CCFCA}" type="slidenum">
              <a:rPr lang="sr-Cyrl-BA" smtClean="0"/>
              <a:t>‹#›</a:t>
            </a:fld>
            <a:endParaRPr lang="sr-Cyrl-BA"/>
          </a:p>
        </p:txBody>
      </p:sp>
    </p:spTree>
    <p:extLst>
      <p:ext uri="{BB962C8B-B14F-4D97-AF65-F5344CB8AC3E}">
        <p14:creationId xmlns:p14="http://schemas.microsoft.com/office/powerpoint/2010/main" val="3477656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r-Cyrl-B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Cyrl-B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D3A38-12BC-4443-935C-8C47ECF65513}" type="datetimeFigureOut">
              <a:rPr lang="sr-Cyrl-BA" smtClean="0"/>
              <a:t>23.10.2018.</a:t>
            </a:fld>
            <a:endParaRPr lang="sr-Cyrl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Cyrl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D16D5-14F3-4439-9424-299A465CCFCA}" type="slidenum">
              <a:rPr lang="sr-Cyrl-BA" smtClean="0"/>
              <a:t>‹#›</a:t>
            </a:fld>
            <a:endParaRPr lang="sr-Cyrl-BA"/>
          </a:p>
        </p:txBody>
      </p:sp>
    </p:spTree>
    <p:extLst>
      <p:ext uri="{BB962C8B-B14F-4D97-AF65-F5344CB8AC3E}">
        <p14:creationId xmlns:p14="http://schemas.microsoft.com/office/powerpoint/2010/main" val="985972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Cyrl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Cyrl-B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D3A38-12BC-4443-935C-8C47ECF65513}" type="datetimeFigureOut">
              <a:rPr lang="sr-Cyrl-BA" smtClean="0"/>
              <a:t>23.10.2018.</a:t>
            </a:fld>
            <a:endParaRPr lang="sr-Cyrl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Cyrl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D16D5-14F3-4439-9424-299A465CCFCA}" type="slidenum">
              <a:rPr lang="sr-Cyrl-BA" smtClean="0"/>
              <a:t>‹#›</a:t>
            </a:fld>
            <a:endParaRPr lang="sr-Cyrl-BA"/>
          </a:p>
        </p:txBody>
      </p:sp>
    </p:spTree>
    <p:extLst>
      <p:ext uri="{BB962C8B-B14F-4D97-AF65-F5344CB8AC3E}">
        <p14:creationId xmlns:p14="http://schemas.microsoft.com/office/powerpoint/2010/main" val="1642416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r-Cyrl-B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D3A38-12BC-4443-935C-8C47ECF65513}" type="datetimeFigureOut">
              <a:rPr lang="sr-Cyrl-BA" smtClean="0"/>
              <a:t>23.10.2018.</a:t>
            </a:fld>
            <a:endParaRPr lang="sr-Cyrl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Cyrl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D16D5-14F3-4439-9424-299A465CCFCA}" type="slidenum">
              <a:rPr lang="sr-Cyrl-BA" smtClean="0"/>
              <a:t>‹#›</a:t>
            </a:fld>
            <a:endParaRPr lang="sr-Cyrl-BA"/>
          </a:p>
        </p:txBody>
      </p:sp>
    </p:spTree>
    <p:extLst>
      <p:ext uri="{BB962C8B-B14F-4D97-AF65-F5344CB8AC3E}">
        <p14:creationId xmlns:p14="http://schemas.microsoft.com/office/powerpoint/2010/main" val="4272243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Cyrl-B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Cyrl-B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Cyrl-B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D3A38-12BC-4443-935C-8C47ECF65513}" type="datetimeFigureOut">
              <a:rPr lang="sr-Cyrl-BA" smtClean="0"/>
              <a:t>23.10.2018.</a:t>
            </a:fld>
            <a:endParaRPr lang="sr-Cyrl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Cyrl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D16D5-14F3-4439-9424-299A465CCFCA}" type="slidenum">
              <a:rPr lang="sr-Cyrl-BA" smtClean="0"/>
              <a:t>‹#›</a:t>
            </a:fld>
            <a:endParaRPr lang="sr-Cyrl-BA"/>
          </a:p>
        </p:txBody>
      </p:sp>
    </p:spTree>
    <p:extLst>
      <p:ext uri="{BB962C8B-B14F-4D97-AF65-F5344CB8AC3E}">
        <p14:creationId xmlns:p14="http://schemas.microsoft.com/office/powerpoint/2010/main" val="3801687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r-Cyrl-B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Cyrl-B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Cyrl-B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D3A38-12BC-4443-935C-8C47ECF65513}" type="datetimeFigureOut">
              <a:rPr lang="sr-Cyrl-BA" smtClean="0"/>
              <a:t>23.10.2018.</a:t>
            </a:fld>
            <a:endParaRPr lang="sr-Cyrl-B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Cyrl-B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D16D5-14F3-4439-9424-299A465CCFCA}" type="slidenum">
              <a:rPr lang="sr-Cyrl-BA" smtClean="0"/>
              <a:t>‹#›</a:t>
            </a:fld>
            <a:endParaRPr lang="sr-Cyrl-BA"/>
          </a:p>
        </p:txBody>
      </p:sp>
    </p:spTree>
    <p:extLst>
      <p:ext uri="{BB962C8B-B14F-4D97-AF65-F5344CB8AC3E}">
        <p14:creationId xmlns:p14="http://schemas.microsoft.com/office/powerpoint/2010/main" val="10853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Cyrl-B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D3A38-12BC-4443-935C-8C47ECF65513}" type="datetimeFigureOut">
              <a:rPr lang="sr-Cyrl-BA" smtClean="0"/>
              <a:t>23.10.2018.</a:t>
            </a:fld>
            <a:endParaRPr lang="sr-Cyrl-B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Cyrl-B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D16D5-14F3-4439-9424-299A465CCFCA}" type="slidenum">
              <a:rPr lang="sr-Cyrl-BA" smtClean="0"/>
              <a:t>‹#›</a:t>
            </a:fld>
            <a:endParaRPr lang="sr-Cyrl-BA"/>
          </a:p>
        </p:txBody>
      </p:sp>
    </p:spTree>
    <p:extLst>
      <p:ext uri="{BB962C8B-B14F-4D97-AF65-F5344CB8AC3E}">
        <p14:creationId xmlns:p14="http://schemas.microsoft.com/office/powerpoint/2010/main" val="16340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D3A38-12BC-4443-935C-8C47ECF65513}" type="datetimeFigureOut">
              <a:rPr lang="sr-Cyrl-BA" smtClean="0"/>
              <a:t>23.10.2018.</a:t>
            </a:fld>
            <a:endParaRPr lang="sr-Cyrl-B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Cyrl-B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D16D5-14F3-4439-9424-299A465CCFCA}" type="slidenum">
              <a:rPr lang="sr-Cyrl-BA" smtClean="0"/>
              <a:t>‹#›</a:t>
            </a:fld>
            <a:endParaRPr lang="sr-Cyrl-BA"/>
          </a:p>
        </p:txBody>
      </p:sp>
    </p:spTree>
    <p:extLst>
      <p:ext uri="{BB962C8B-B14F-4D97-AF65-F5344CB8AC3E}">
        <p14:creationId xmlns:p14="http://schemas.microsoft.com/office/powerpoint/2010/main" val="1277803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Cyrl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Cyrl-B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D3A38-12BC-4443-935C-8C47ECF65513}" type="datetimeFigureOut">
              <a:rPr lang="sr-Cyrl-BA" smtClean="0"/>
              <a:t>23.10.2018.</a:t>
            </a:fld>
            <a:endParaRPr lang="sr-Cyrl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Cyrl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D16D5-14F3-4439-9424-299A465CCFCA}" type="slidenum">
              <a:rPr lang="sr-Cyrl-BA" smtClean="0"/>
              <a:t>‹#›</a:t>
            </a:fld>
            <a:endParaRPr lang="sr-Cyrl-BA"/>
          </a:p>
        </p:txBody>
      </p:sp>
    </p:spTree>
    <p:extLst>
      <p:ext uri="{BB962C8B-B14F-4D97-AF65-F5344CB8AC3E}">
        <p14:creationId xmlns:p14="http://schemas.microsoft.com/office/powerpoint/2010/main" val="1840866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Cyrl-B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r-Cyrl-B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D3A38-12BC-4443-935C-8C47ECF65513}" type="datetimeFigureOut">
              <a:rPr lang="sr-Cyrl-BA" smtClean="0"/>
              <a:t>23.10.2018.</a:t>
            </a:fld>
            <a:endParaRPr lang="sr-Cyrl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Cyrl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D16D5-14F3-4439-9424-299A465CCFCA}" type="slidenum">
              <a:rPr lang="sr-Cyrl-BA" smtClean="0"/>
              <a:t>‹#›</a:t>
            </a:fld>
            <a:endParaRPr lang="sr-Cyrl-BA"/>
          </a:p>
        </p:txBody>
      </p:sp>
    </p:spTree>
    <p:extLst>
      <p:ext uri="{BB962C8B-B14F-4D97-AF65-F5344CB8AC3E}">
        <p14:creationId xmlns:p14="http://schemas.microsoft.com/office/powerpoint/2010/main" val="2505197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r-Cyrl-B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Cyrl-B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6D3A38-12BC-4443-935C-8C47ECF65513}" type="datetimeFigureOut">
              <a:rPr lang="sr-Cyrl-BA" smtClean="0"/>
              <a:t>23.10.2018.</a:t>
            </a:fld>
            <a:endParaRPr lang="sr-Cyrl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r-Cyrl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D16D5-14F3-4439-9424-299A465CCFCA}" type="slidenum">
              <a:rPr lang="sr-Cyrl-BA" smtClean="0"/>
              <a:t>‹#›</a:t>
            </a:fld>
            <a:endParaRPr lang="sr-Cyrl-BA"/>
          </a:p>
        </p:txBody>
      </p:sp>
    </p:spTree>
    <p:extLst>
      <p:ext uri="{BB962C8B-B14F-4D97-AF65-F5344CB8AC3E}">
        <p14:creationId xmlns:p14="http://schemas.microsoft.com/office/powerpoint/2010/main" val="150374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5472607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rgbClr val="00CCFF"/>
            </a:solidFill>
          </a:ln>
        </p:spPr>
        <p:txBody>
          <a:bodyPr>
            <a:normAutofit/>
          </a:bodyPr>
          <a:lstStyle/>
          <a:p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КОНЦЕПТ ПОЛИЦИЈСКЕ ОБУКЕ У ПОЛИЦИЈСКОЈ АКАДЕМИЈИ</a:t>
            </a:r>
            <a: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ПОСТУПАК ИЗРАДЕ НПП</a:t>
            </a: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sr-Cyrl-B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913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Обука је рационална и сврсисходна, упућена на полазника на његова постигнућа, што је предуслов за израду НПП.</a:t>
            </a:r>
            <a:endParaRPr lang="sr-Cyrl-R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Корак је Дефинисање исхода</a:t>
            </a:r>
          </a:p>
          <a:p>
            <a:pPr marL="514350" indent="-514350">
              <a:buAutoNum type="arabicPeriod"/>
            </a:pPr>
            <a: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Корак је разврставање или груписање исхода у МОДУЛЕ</a:t>
            </a:r>
          </a:p>
          <a:p>
            <a:pPr marL="514350" indent="-514350">
              <a:buAutoNum type="arabicPeriod"/>
            </a:pPr>
            <a: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Дефинисање наставних садржаја, теме које ће кадета довести до извршења радне компетенције,</a:t>
            </a:r>
          </a:p>
          <a:p>
            <a:pPr marL="514350" indent="-514350">
              <a:buAutoNum type="arabicPeriod"/>
            </a:pPr>
            <a: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Дефинисање минумума знања, вјештина и ставова које кадет мора усвојити.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23681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txBody>
          <a:bodyPr/>
          <a:lstStyle/>
          <a:p>
            <a:pPr marL="0" indent="0">
              <a:buNone/>
            </a:pPr>
            <a:endParaRPr lang="sr-Cyrl-R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ПЛАНИРАЊЕ ОБУКЕ ЈЕ ТАКОЗВАНО ПЛАНИРАЊЕ    „У НАЗАД“.</a:t>
            </a:r>
          </a:p>
          <a:p>
            <a:pPr marL="0" indent="0">
              <a:buNone/>
            </a:pPr>
            <a: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такав начин смо постигли:</a:t>
            </a:r>
          </a:p>
          <a:p>
            <a:pPr>
              <a:buFontTx/>
              <a:buChar char="-"/>
            </a:pPr>
            <a: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рациналну,</a:t>
            </a:r>
          </a:p>
          <a:p>
            <a:pPr>
              <a:buFontTx/>
              <a:buChar char="-"/>
            </a:pPr>
            <a: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сврсисходну и</a:t>
            </a:r>
          </a:p>
          <a:p>
            <a:pPr>
              <a:buFontTx/>
              <a:buChar char="-"/>
            </a:pPr>
            <a: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постигнућа кадета упућену обуку.</a:t>
            </a:r>
          </a:p>
          <a:p>
            <a:pPr marL="0" indent="0">
              <a:buNone/>
            </a:pP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7097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Примјер Израде НПП</a:t>
            </a:r>
            <a:b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ВЈЕШТИНА КОМУНИКАЦИЈЕ </a:t>
            </a:r>
            <a:b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txBody>
          <a:bodyPr/>
          <a:lstStyle/>
          <a:p>
            <a:pPr marL="0" indent="0">
              <a:buNone/>
            </a:pPr>
            <a:r>
              <a:rPr lang="sr-Cyrl-RS" b="1" u="sng" dirty="0" smtClean="0">
                <a:latin typeface="Times New Roman" panose="02020603050405020304" pitchFamily="18" charset="0"/>
              </a:rPr>
              <a:t>Циљеви предмета</a:t>
            </a:r>
            <a:r>
              <a:rPr lang="sr-Cyrl-RS" b="1" dirty="0" smtClean="0">
                <a:latin typeface="Times New Roman" panose="02020603050405020304" pitchFamily="18" charset="0"/>
              </a:rPr>
              <a:t>:</a:t>
            </a:r>
          </a:p>
          <a:p>
            <a:pPr>
              <a:buFontTx/>
              <a:buChar char="-"/>
            </a:pPr>
            <a:r>
              <a:rPr lang="sr-Cyrl-RS" b="1" dirty="0">
                <a:latin typeface="Times New Roman" panose="02020603050405020304" pitchFamily="18" charset="0"/>
              </a:rPr>
              <a:t>о</a:t>
            </a:r>
            <a:r>
              <a:rPr lang="sr-Cyrl-RS" b="1" dirty="0" smtClean="0">
                <a:latin typeface="Times New Roman" panose="02020603050405020304" pitchFamily="18" charset="0"/>
              </a:rPr>
              <a:t>владавање вјештинама говорне и писане комуникације, као и правилним тумачењем невербалних знакова у комуникацији;</a:t>
            </a:r>
          </a:p>
          <a:p>
            <a:pPr>
              <a:buFontTx/>
              <a:buChar char="-"/>
            </a:pPr>
            <a:r>
              <a:rPr lang="sr-Cyrl-RS" b="1" dirty="0" smtClean="0">
                <a:latin typeface="Times New Roman" panose="02020603050405020304" pitchFamily="18" charset="0"/>
              </a:rPr>
              <a:t>примјењивање вјештине тактичке комуникације у проблематичним ситуацијама.</a:t>
            </a:r>
            <a:endParaRPr lang="en-US" b="1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34301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Примјер Израде НПП</a:t>
            </a:r>
            <a:b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ВЈЕШТИНА КОМУНИКАЦИЈЕ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txBody>
          <a:bodyPr/>
          <a:lstStyle/>
          <a:p>
            <a:pPr marL="0" indent="0">
              <a:buNone/>
            </a:pPr>
            <a:r>
              <a:rPr lang="sr-Cyrl-RS" b="1" u="sng" dirty="0" smtClean="0">
                <a:latin typeface="Times New Roman" panose="02020603050405020304" pitchFamily="18" charset="0"/>
              </a:rPr>
              <a:t>Исходи предмета</a:t>
            </a:r>
          </a:p>
          <a:p>
            <a:pPr marL="0" indent="0">
              <a:buNone/>
            </a:pPr>
            <a:r>
              <a:rPr lang="sr-Cyrl-RS" b="1" dirty="0" smtClean="0">
                <a:latin typeface="Times New Roman" panose="02020603050405020304" pitchFamily="18" charset="0"/>
              </a:rPr>
              <a:t>По завршетку програма кадет ће бити оспособљен за:</a:t>
            </a:r>
          </a:p>
          <a:p>
            <a:pPr marL="0" indent="0">
              <a:buNone/>
            </a:pPr>
            <a:r>
              <a:rPr lang="sr-Cyrl-RS" b="1" dirty="0" smtClean="0">
                <a:latin typeface="Times New Roman" panose="02020603050405020304" pitchFamily="18" charset="0"/>
              </a:rPr>
              <a:t>- писање службених аката;</a:t>
            </a:r>
          </a:p>
          <a:p>
            <a:pPr marL="0" indent="0">
              <a:buNone/>
            </a:pPr>
            <a:r>
              <a:rPr lang="sr-Cyrl-RS" b="1" dirty="0" smtClean="0">
                <a:latin typeface="Times New Roman" panose="02020603050405020304" pitchFamily="18" charset="0"/>
              </a:rPr>
              <a:t>- примјену основних правила, метода и техника комуникације у обављању полицијских послова.</a:t>
            </a:r>
          </a:p>
          <a:p>
            <a:pPr marL="0" indent="0">
              <a:buNone/>
            </a:pPr>
            <a:endParaRPr lang="en-US" b="1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0300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Примјер Израде НПП</a:t>
            </a:r>
            <a:b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ВЈЕШТИНА КОМУНИКАЦИЈЕ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b="1" dirty="0" smtClean="0">
                <a:latin typeface="Times New Roman" panose="02020603050405020304" pitchFamily="18" charset="0"/>
              </a:rPr>
              <a:t>Тематске области које се обрађују:</a:t>
            </a:r>
          </a:p>
          <a:p>
            <a:pPr marL="0" indent="0">
              <a:buNone/>
            </a:pPr>
            <a:endParaRPr lang="sr-Cyrl-RS" b="1" dirty="0" smtClean="0">
              <a:latin typeface="Times New Roman" panose="02020603050405020304" pitchFamily="18" charset="0"/>
            </a:endParaRPr>
          </a:p>
          <a:p>
            <a:r>
              <a:rPr lang="sr-Cyrl-RS" b="1" dirty="0" smtClean="0">
                <a:latin typeface="Times New Roman" panose="02020603050405020304" pitchFamily="18" charset="0"/>
              </a:rPr>
              <a:t>Полицијска администрација</a:t>
            </a:r>
          </a:p>
          <a:p>
            <a:r>
              <a:rPr lang="sr-Cyrl-RS" b="1" dirty="0" smtClean="0">
                <a:latin typeface="Times New Roman" panose="02020603050405020304" pitchFamily="18" charset="0"/>
              </a:rPr>
              <a:t>Комуникација – основни појмови</a:t>
            </a:r>
          </a:p>
          <a:p>
            <a:r>
              <a:rPr lang="sr-Cyrl-RS" b="1" dirty="0" smtClean="0">
                <a:latin typeface="Times New Roman" panose="02020603050405020304" pitchFamily="18" charset="0"/>
              </a:rPr>
              <a:t>Вербална комуникација</a:t>
            </a:r>
          </a:p>
          <a:p>
            <a:r>
              <a:rPr lang="sr-Cyrl-RS" b="1" dirty="0" smtClean="0">
                <a:latin typeface="Times New Roman" panose="02020603050405020304" pitchFamily="18" charset="0"/>
              </a:rPr>
              <a:t>Невербална комуникација</a:t>
            </a:r>
          </a:p>
          <a:p>
            <a:pPr marL="0" indent="0">
              <a:buNone/>
            </a:pPr>
            <a:endParaRPr lang="en-US" b="1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9919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Примјер Израде НПП</a:t>
            </a:r>
            <a:b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ВЈЕШТИНА КОМУНИКАЦИЈЕ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txBody>
          <a:bodyPr/>
          <a:lstStyle/>
          <a:p>
            <a:pPr marL="0" indent="0">
              <a:buNone/>
            </a:pPr>
            <a:endParaRPr lang="sr-Cyrl-RS" b="1" dirty="0" smtClean="0">
              <a:latin typeface="Times New Roman" panose="02020603050405020304" pitchFamily="18" charset="0"/>
            </a:endParaRPr>
          </a:p>
          <a:p>
            <a:r>
              <a:rPr lang="sr-Cyrl-RS" b="1" dirty="0" smtClean="0">
                <a:latin typeface="Times New Roman" panose="02020603050405020304" pitchFamily="18" charset="0"/>
              </a:rPr>
              <a:t>Социјална </a:t>
            </a:r>
            <a:r>
              <a:rPr lang="sr-Cyrl-RS" b="1" dirty="0">
                <a:latin typeface="Times New Roman" panose="02020603050405020304" pitchFamily="18" charset="0"/>
              </a:rPr>
              <a:t>перцепција</a:t>
            </a:r>
          </a:p>
          <a:p>
            <a:r>
              <a:rPr lang="sr-Cyrl-RS" b="1" dirty="0">
                <a:latin typeface="Times New Roman" panose="02020603050405020304" pitchFamily="18" charset="0"/>
              </a:rPr>
              <a:t>Социјална интеракција и интерперсонални односи</a:t>
            </a:r>
          </a:p>
          <a:p>
            <a:r>
              <a:rPr lang="sr-Cyrl-RS" b="1" dirty="0">
                <a:latin typeface="Times New Roman" panose="02020603050405020304" pitchFamily="18" charset="0"/>
              </a:rPr>
              <a:t>Сметње у комуникацији </a:t>
            </a:r>
          </a:p>
          <a:p>
            <a:r>
              <a:rPr lang="sr-Cyrl-RS" b="1" dirty="0">
                <a:latin typeface="Times New Roman" panose="02020603050405020304" pitchFamily="18" charset="0"/>
              </a:rPr>
              <a:t>Тактичка </a:t>
            </a:r>
            <a:r>
              <a:rPr lang="sr-Cyrl-RS" b="1" dirty="0" smtClean="0">
                <a:latin typeface="Times New Roman" panose="02020603050405020304" pitchFamily="18" charset="0"/>
              </a:rPr>
              <a:t>комуникација</a:t>
            </a:r>
          </a:p>
          <a:p>
            <a:r>
              <a:rPr lang="sr-Cyrl-RS" b="1" dirty="0" smtClean="0">
                <a:latin typeface="Times New Roman" panose="02020603050405020304" pitchFamily="18" charset="0"/>
              </a:rPr>
              <a:t>Тактичка комуникација у конкретним ситуацијама (практично)</a:t>
            </a:r>
            <a:endParaRPr lang="sr-Cyrl-RS" b="1" dirty="0">
              <a:latin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5657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Примјер Израде НПП</a:t>
            </a:r>
            <a:b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ВЈЕШТИНА КОМУНИКАЦИЈЕ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txBody>
          <a:bodyPr/>
          <a:lstStyle/>
          <a:p>
            <a:r>
              <a:rPr lang="sr-Cyrl-RS" b="1" dirty="0" smtClean="0">
                <a:latin typeface="Times New Roman" panose="02020603050405020304" pitchFamily="18" charset="0"/>
              </a:rPr>
              <a:t>Предмет се реализује кроз 37 часова;</a:t>
            </a:r>
          </a:p>
          <a:p>
            <a:r>
              <a:rPr lang="sr-Cyrl-RS" b="1" dirty="0" smtClean="0">
                <a:latin typeface="Times New Roman" panose="02020603050405020304" pitchFamily="18" charset="0"/>
              </a:rPr>
              <a:t>Динамичким планом реализације обуке предвиђено да се протеже у континуитету током прве фазе обуке;</a:t>
            </a:r>
          </a:p>
          <a:p>
            <a:r>
              <a:rPr lang="sr-Cyrl-RS" b="1" dirty="0" smtClean="0">
                <a:latin typeface="Times New Roman" panose="02020603050405020304" pitchFamily="18" charset="0"/>
              </a:rPr>
              <a:t>У корелацији је са свим модулима, тј. </a:t>
            </a:r>
            <a:r>
              <a:rPr lang="sr-Cyrl-RS" b="1" dirty="0">
                <a:latin typeface="Times New Roman" panose="02020603050405020304" pitchFamily="18" charset="0"/>
              </a:rPr>
              <a:t>с</a:t>
            </a:r>
            <a:r>
              <a:rPr lang="sr-Cyrl-RS" b="1" dirty="0" smtClean="0">
                <a:latin typeface="Times New Roman" panose="02020603050405020304" pitchFamily="18" charset="0"/>
              </a:rPr>
              <a:t>ви задаци предмета су у служби исхода по модулима.</a:t>
            </a:r>
            <a:endParaRPr lang="en-US" b="1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21626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Примјер Израде НПП</a:t>
            </a:r>
            <a:b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ВЈЕШТИНА КОМУНИКАЦИЈЕ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452" y="1417638"/>
            <a:ext cx="8229600" cy="4525963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txBody>
          <a:bodyPr>
            <a:normAutofit fontScale="92500" lnSpcReduction="10000"/>
          </a:bodyPr>
          <a:lstStyle/>
          <a:p>
            <a:r>
              <a:rPr lang="sr-Cyrl-RS" b="1" dirty="0" smtClean="0">
                <a:latin typeface="Times New Roman" panose="02020603050405020304" pitchFamily="18" charset="0"/>
              </a:rPr>
              <a:t>Нпр.</a:t>
            </a:r>
            <a:r>
              <a:rPr lang="en-US" b="1" dirty="0" smtClean="0">
                <a:latin typeface="Times New Roman" panose="02020603050405020304" pitchFamily="18" charset="0"/>
              </a:rPr>
              <a:t> </a:t>
            </a:r>
            <a:r>
              <a:rPr lang="sr-Cyrl-RS" b="1" dirty="0" smtClean="0">
                <a:latin typeface="Times New Roman" panose="02020603050405020304" pitchFamily="18" charset="0"/>
              </a:rPr>
              <a:t>задатак – препознати елементе који побољшавају културу говора и квалитет комуникације, </a:t>
            </a:r>
          </a:p>
          <a:p>
            <a:pPr marL="0" indent="0">
              <a:buNone/>
            </a:pPr>
            <a:r>
              <a:rPr lang="sr-Cyrl-RS" b="1" dirty="0">
                <a:latin typeface="Times New Roman" panose="02020603050405020304" pitchFamily="18" charset="0"/>
              </a:rPr>
              <a:t> </a:t>
            </a:r>
            <a:r>
              <a:rPr lang="sr-Cyrl-RS" b="1" dirty="0" smtClean="0">
                <a:latin typeface="Times New Roman" panose="02020603050405020304" pitchFamily="18" charset="0"/>
              </a:rPr>
              <a:t>  или задатак – показати и објаснити шта пол.</a:t>
            </a:r>
          </a:p>
          <a:p>
            <a:pPr marL="0" indent="0">
              <a:buNone/>
            </a:pPr>
            <a:r>
              <a:rPr lang="sr-Cyrl-RS" b="1" dirty="0">
                <a:latin typeface="Times New Roman" panose="02020603050405020304" pitchFamily="18" charset="0"/>
              </a:rPr>
              <a:t> </a:t>
            </a:r>
            <a:r>
              <a:rPr lang="sr-Cyrl-RS" b="1" dirty="0" smtClean="0">
                <a:latin typeface="Times New Roman" panose="02020603050405020304" pitchFamily="18" charset="0"/>
              </a:rPr>
              <a:t>  сл. треба да  уради када разговара са лицима</a:t>
            </a:r>
          </a:p>
          <a:p>
            <a:pPr marL="0" indent="0">
              <a:buNone/>
            </a:pPr>
            <a:r>
              <a:rPr lang="sr-Cyrl-RS" b="1" dirty="0">
                <a:latin typeface="Times New Roman" panose="02020603050405020304" pitchFamily="18" charset="0"/>
              </a:rPr>
              <a:t> </a:t>
            </a:r>
            <a:r>
              <a:rPr lang="sr-Cyrl-RS" b="1" dirty="0" smtClean="0">
                <a:latin typeface="Times New Roman" panose="02020603050405020304" pitchFamily="18" charset="0"/>
              </a:rPr>
              <a:t>  која имају говорне или друге сметње.</a:t>
            </a:r>
          </a:p>
          <a:p>
            <a:pPr marL="0" indent="0">
              <a:buNone/>
            </a:pPr>
            <a:endParaRPr lang="sr-Cyrl-RS" b="1" dirty="0" smtClean="0">
              <a:latin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r-Cyrl-RS" b="1" dirty="0" smtClean="0">
                <a:latin typeface="Times New Roman" panose="02020603050405020304" pitchFamily="18" charset="0"/>
              </a:rPr>
              <a:t>Модул Рад на безбједносном сектору</a:t>
            </a:r>
          </a:p>
          <a:p>
            <a:pPr marL="0" indent="0">
              <a:buNone/>
            </a:pPr>
            <a:r>
              <a:rPr lang="sr-Cyrl-RS" b="1" dirty="0" smtClean="0">
                <a:latin typeface="Times New Roman" panose="02020603050405020304" pitchFamily="18" charset="0"/>
              </a:rPr>
              <a:t>Модул Контрола и регулисање саобраћаја</a:t>
            </a:r>
            <a:endParaRPr lang="en-US" b="1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99010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Примјер Израде НПП</a:t>
            </a:r>
            <a:b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ВЈЕШТИНА КОМУНИКАЦИЈЕ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txBody>
          <a:bodyPr>
            <a:normAutofit lnSpcReduction="10000"/>
          </a:bodyPr>
          <a:lstStyle/>
          <a:p>
            <a:r>
              <a:rPr lang="sr-Cyrl-RS" b="1" dirty="0" smtClean="0">
                <a:latin typeface="Times New Roman" panose="02020603050405020304" pitchFamily="18" charset="0"/>
              </a:rPr>
              <a:t>Нпр. Задатак – Навести факторе који утичу на објективност опажања, </a:t>
            </a:r>
          </a:p>
          <a:p>
            <a:r>
              <a:rPr lang="sr-Cyrl-RS" b="1" dirty="0" smtClean="0">
                <a:latin typeface="Times New Roman" panose="02020603050405020304" pitchFamily="18" charset="0"/>
              </a:rPr>
              <a:t>или задатак – навести и објаснити четири (4) од шест (6) најчешћих грешака у опажању.</a:t>
            </a:r>
          </a:p>
          <a:p>
            <a:pPr marL="0" indent="0">
              <a:buNone/>
            </a:pPr>
            <a:endParaRPr lang="sr-Cyrl-RS" b="1" dirty="0">
              <a:latin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r-Cyrl-RS" b="1" dirty="0" smtClean="0">
                <a:latin typeface="Times New Roman" panose="02020603050405020304" pitchFamily="18" charset="0"/>
              </a:rPr>
              <a:t>Модул Сузбијање криминалитета</a:t>
            </a:r>
          </a:p>
          <a:p>
            <a:pPr marL="0" indent="0">
              <a:buNone/>
            </a:pPr>
            <a:r>
              <a:rPr lang="sr-Cyrl-RS" b="1" dirty="0" smtClean="0">
                <a:latin typeface="Times New Roman" panose="02020603050405020304" pitchFamily="18" charset="0"/>
              </a:rPr>
              <a:t>Модул Примјена полицијских овлашћења и употреба средстава силе</a:t>
            </a:r>
            <a:endParaRPr lang="en-US" b="1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2996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Примјер Израде НПП</a:t>
            </a:r>
            <a:b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ВЈЕШТИНА КОМУНИКАЦИЈЕ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txBody>
          <a:bodyPr/>
          <a:lstStyle/>
          <a:p>
            <a:r>
              <a:rPr lang="sr-Cyrl-RS" b="1" dirty="0" smtClean="0">
                <a:latin typeface="Times New Roman" panose="02020603050405020304" pitchFamily="18" charset="0"/>
              </a:rPr>
              <a:t>Нпр. Задатак – Набројати и објаснити пет (5) техника тактичке комуникације, или задатак - објаснити како реаговати на вербалну провокацију.</a:t>
            </a:r>
          </a:p>
          <a:p>
            <a:pPr marL="0" indent="0">
              <a:buNone/>
            </a:pPr>
            <a:endParaRPr lang="sr-Cyrl-RS" b="1" dirty="0">
              <a:latin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r-Cyrl-RS" b="1" dirty="0" smtClean="0">
                <a:latin typeface="Times New Roman" panose="02020603050405020304" pitchFamily="18" charset="0"/>
              </a:rPr>
              <a:t>Модул Рад на безбједносном сектору</a:t>
            </a:r>
          </a:p>
          <a:p>
            <a:pPr marL="0" indent="0">
              <a:buNone/>
            </a:pPr>
            <a:r>
              <a:rPr lang="sr-Cyrl-RS" b="1" dirty="0" smtClean="0">
                <a:latin typeface="Times New Roman" panose="02020603050405020304" pitchFamily="18" charset="0"/>
              </a:rPr>
              <a:t>Модул Одржавање јавног реда и мира и обезбјеђења </a:t>
            </a:r>
            <a:endParaRPr lang="en-US" b="1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7310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КОНЦЕПТ ПОЛИЦИЈСКЕ ОБУКЕ КАДЕТА ПА</a:t>
            </a:r>
            <a:endParaRPr lang="sr-Cyrl-B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rgbClr val="00CCFF"/>
            </a:solidFill>
          </a:ln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sr-Cyrl-BA" dirty="0"/>
              <a:t> </a:t>
            </a:r>
            <a:r>
              <a:rPr lang="sr-Cyrl-BA" sz="3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Обука се реализује кроз три фазе</a:t>
            </a:r>
            <a:r>
              <a:rPr lang="sr-Cyrl-BA" sz="3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sr-Cyrl-BA" sz="3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фаза </a:t>
            </a:r>
            <a:r>
              <a:rPr lang="sr-Cyrl-BA" sz="3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полицијска обука у Полицијској </a:t>
            </a:r>
            <a:r>
              <a:rPr lang="sr-Cyrl-BA" sz="3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академији, траје </a:t>
            </a:r>
            <a:r>
              <a:rPr lang="sr-Cyrl-RS" sz="3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наставних седмица</a:t>
            </a:r>
            <a:r>
              <a:rPr lang="sr-Cyrl-BA" sz="3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мјесеци или 760 наставних часова;</a:t>
            </a:r>
          </a:p>
          <a:p>
            <a:pPr marL="0" indent="0">
              <a:buNone/>
            </a:pPr>
            <a:r>
              <a:rPr lang="sr-Cyrl-BA" sz="3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 фаза </a:t>
            </a:r>
            <a:r>
              <a:rPr lang="sr-Cyrl-BA" sz="3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стручно оспособљавање - приправнички </a:t>
            </a:r>
            <a:r>
              <a:rPr lang="sr-Cyrl-BA" sz="3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рад у ПУ МУП РС, траје 6 мјесеци или 960 радних сати,</a:t>
            </a:r>
            <a:endParaRPr lang="sr-Cyrl-BA" sz="3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r-Cyrl-BA" sz="3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III фаза </a:t>
            </a:r>
            <a:r>
              <a:rPr lang="sr-Cyrl-BA" sz="3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анализа успјеха из друге фазе и припреме за полагање стручног испита, двије радне седмице</a:t>
            </a:r>
            <a:endParaRPr lang="sr-Cyrl-BA" sz="3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sr-Cyrl-B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sr-Cyrl-BA" dirty="0"/>
          </a:p>
        </p:txBody>
      </p:sp>
    </p:spTree>
    <p:extLst>
      <p:ext uri="{BB962C8B-B14F-4D97-AF65-F5344CB8AC3E}">
        <p14:creationId xmlns:p14="http://schemas.microsoft.com/office/powerpoint/2010/main" val="2718884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sr-Cyrl-BA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sr-Cyrl-BA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ФАЗА</a:t>
            </a:r>
            <a:br>
              <a:rPr lang="sr-Cyrl-BA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СТРУЧНО ОСПОСОБЉАВАЊЕ-ПРИПРАВНИЧКИ РАД</a:t>
            </a:r>
            <a:endParaRPr lang="sr-Cyrl-B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/>
          <a:lstStyle/>
          <a:p>
            <a:pPr marL="0" indent="0" algn="just">
              <a:buNone/>
            </a:pPr>
            <a:r>
              <a:rPr lang="sr-Cyrl-B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Циљ стручног оспособљавања кадета-приправника је оспособљавање за компетентно </a:t>
            </a: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обављање послова и радних задатака полицијског службеника у чину млађи полицајац.</a:t>
            </a:r>
          </a:p>
          <a:p>
            <a:pPr marL="0" indent="0">
              <a:buNone/>
            </a:pP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оквиру </a:t>
            </a:r>
            <a:r>
              <a:rPr lang="sr-Latn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фазе кадети ће реализовати приправнички рад као кадет-приправник </a:t>
            </a:r>
          </a:p>
          <a:p>
            <a:pPr marL="0" indent="0">
              <a:buNone/>
            </a:pPr>
            <a:endParaRPr lang="sr-Cyrl-B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sr-Cyrl-B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19640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Задатак стручног оспособљавања </a:t>
            </a:r>
            <a:r>
              <a:rPr lang="sr-Cyrl-B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је да кадет-приправник по завршетку обуке буде оспособљен за:</a:t>
            </a:r>
          </a:p>
          <a:p>
            <a:pPr marL="0" indent="0">
              <a:buNone/>
            </a:pPr>
            <a:r>
              <a:rPr lang="sr-Cyrl-B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рад на безбjедносном сектору</a:t>
            </a:r>
          </a:p>
          <a:p>
            <a:pPr marL="0" indent="0">
              <a:buNone/>
            </a:pPr>
            <a:r>
              <a:rPr lang="sr-Cyrl-B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рад полиције у локалној заједници</a:t>
            </a:r>
          </a:p>
          <a:p>
            <a:pPr marL="0" indent="0">
              <a:buNone/>
            </a:pPr>
            <a:r>
              <a:rPr lang="sr-Cyrl-B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рад на одржавању јавног реда и мира и обезбјеђења</a:t>
            </a:r>
          </a:p>
          <a:p>
            <a:pPr marL="0" indent="0">
              <a:buNone/>
            </a:pPr>
            <a:r>
              <a:rPr lang="sr-Cyrl-B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рад на пословима сузбијања криминалитета</a:t>
            </a:r>
          </a:p>
          <a:p>
            <a:pPr marL="0" indent="0">
              <a:buNone/>
            </a:pPr>
            <a:r>
              <a:rPr lang="sr-Cyrl-B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примјену полицијских овлашћења и употребу средстава силе у складу са законом</a:t>
            </a:r>
          </a:p>
          <a:p>
            <a:pPr marL="0" indent="0">
              <a:buNone/>
            </a:pPr>
            <a:r>
              <a:rPr lang="sr-Cyrl-B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контролу и регулисање саобраћаја.</a:t>
            </a:r>
          </a:p>
          <a:p>
            <a:endParaRPr lang="sr-Cyrl-B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76183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>
            <a:noAutofit/>
          </a:bodyPr>
          <a:lstStyle/>
          <a:p>
            <a:r>
              <a:rPr lang="sr-Cyrl-BA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Програмски садржаји стручног оспособљавања и план реализације</a:t>
            </a:r>
            <a:endParaRPr lang="sr-Cyrl-BA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>
            <a:normAutofit fontScale="70000" lnSpcReduction="20000"/>
          </a:bodyPr>
          <a:lstStyle/>
          <a:p>
            <a:pPr>
              <a:buFontTx/>
              <a:buChar char="-"/>
            </a:pPr>
            <a:endParaRPr lang="sr-Cyrl-BA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Послови </a:t>
            </a:r>
            <a:r>
              <a:rPr lang="sr-Cyrl-B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дежурне службе </a:t>
            </a: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..........................................2 седмице</a:t>
            </a:r>
          </a:p>
          <a:p>
            <a:pPr marL="0" indent="0">
              <a:buNone/>
            </a:pPr>
            <a:endParaRPr lang="sr-Cyrl-B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r-Cyrl-B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Рад полиције у заједници, позорничка и патролна дјелатност на безбједносном сектору </a:t>
            </a: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..........................................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sr-Cyrl-B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седмица</a:t>
            </a:r>
          </a:p>
          <a:p>
            <a:pPr marL="0" indent="0">
              <a:buNone/>
            </a:pPr>
            <a:endParaRPr lang="sr-Cyrl-BA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Контрола </a:t>
            </a:r>
            <a:r>
              <a:rPr lang="sr-Cyrl-B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регулисање саобраћаја </a:t>
            </a: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......................... </a:t>
            </a:r>
            <a:r>
              <a:rPr lang="sr-Cyrl-B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седмица</a:t>
            </a:r>
          </a:p>
          <a:p>
            <a:pPr marL="0" indent="0">
              <a:buNone/>
            </a:pPr>
            <a:endParaRPr lang="sr-Cyrl-BA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Сузбијање </a:t>
            </a:r>
            <a:r>
              <a:rPr lang="sr-Cyrl-B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криминалитета и </a:t>
            </a:r>
            <a:endParaRPr lang="sr-Cyrl-BA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оперативна </a:t>
            </a:r>
            <a:r>
              <a:rPr lang="sr-Cyrl-B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дјелатност </a:t>
            </a: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..................................................2 </a:t>
            </a:r>
            <a:r>
              <a:rPr lang="sr-Cyrl-B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седмице</a:t>
            </a:r>
          </a:p>
          <a:p>
            <a:pPr marL="0" indent="0">
              <a:buNone/>
            </a:pPr>
            <a:endParaRPr lang="sr-Cyrl-BA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sr-Cyrl-BA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Путне исправе, странци и остали послови.............2 </a:t>
            </a:r>
            <a:r>
              <a:rPr lang="sr-Cyrl-B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седмице.</a:t>
            </a:r>
          </a:p>
          <a:p>
            <a:endParaRPr lang="sr-Cyrl-B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70622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sr-Cyrl-BA" b="1" dirty="0" smtClean="0"/>
              <a:t/>
            </a:r>
            <a:br>
              <a:rPr lang="sr-Cyrl-BA" b="1" dirty="0" smtClean="0"/>
            </a:br>
            <a:r>
              <a:rPr lang="sr-Cyrl-B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ПРАЋЕЊЕ</a:t>
            </a:r>
            <a:r>
              <a:rPr lang="sr-Cyrl-BA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ЕВАЛУАЦИЈА И ОЦЈЕЊИВАЊЕ КАДЕТА-ПРИПРАВНИКА</a:t>
            </a:r>
            <a:r>
              <a:rPr lang="sr-Cyrl-BA" dirty="0"/>
              <a:t/>
            </a:r>
            <a:br>
              <a:rPr lang="sr-Cyrl-BA" dirty="0"/>
            </a:br>
            <a:endParaRPr lang="sr-Cyrl-B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849291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/>
          <a:lstStyle/>
          <a:p>
            <a:pPr marL="0" indent="0">
              <a:buNone/>
            </a:pP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 </a:t>
            </a:r>
            <a:r>
              <a:rPr lang="sr-Cyrl-B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 у складу са оствареним резултатима сачинили коначну оцјену </a:t>
            </a:r>
            <a:endParaRPr lang="sr-Cyrl-BA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кадета-приправника </a:t>
            </a:r>
            <a:r>
              <a:rPr lang="sr-Cyrl-B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током стручног </a:t>
            </a: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оспособљавања,</a:t>
            </a:r>
            <a:r>
              <a:rPr lang="sr-Cyrl-BA" dirty="0" smtClean="0"/>
              <a:t> </a:t>
            </a: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праћење остварења задатака и анализу стручног оспособљавања врше ментори-координатори и полицајци ментори</a:t>
            </a:r>
            <a:r>
              <a:rPr lang="sr-Cyrl-B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Cyrl-B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97489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/>
          <a:lstStyle/>
          <a:p>
            <a:pPr marL="0" indent="0">
              <a:buNone/>
            </a:pP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Периодична процјена и оцјењивање</a:t>
            </a:r>
          </a:p>
          <a:p>
            <a:pPr marL="0" indent="0">
              <a:buNone/>
            </a:pP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кадета-приправника</a:t>
            </a:r>
          </a:p>
          <a:p>
            <a:pPr>
              <a:buFontTx/>
              <a:buChar char="-"/>
            </a:pP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Завршно оцјењивање </a:t>
            </a:r>
          </a:p>
          <a:p>
            <a:pPr>
              <a:buFontTx/>
              <a:buChar char="-"/>
            </a:pP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Оцјене су описне</a:t>
            </a:r>
          </a:p>
          <a:p>
            <a:pPr>
              <a:buFontTx/>
              <a:buChar char="-"/>
            </a:pP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 би кадет-приптавник добио увјерење о завршеној Полицијској обуци и стручном оспособљавању мора бити оцјењен оцјеном „задовољава“</a:t>
            </a:r>
            <a:endParaRPr lang="sr-Cyrl-B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96144"/>
          </a:xfrm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sr-Cyrl-BA" b="1" dirty="0" smtClean="0"/>
              <a:t/>
            </a:r>
            <a:br>
              <a:rPr lang="sr-Cyrl-BA" b="1" dirty="0" smtClean="0"/>
            </a:br>
            <a:r>
              <a:rPr lang="sr-Cyrl-B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ПРАЋЕЊЕ</a:t>
            </a:r>
            <a:r>
              <a:rPr lang="sr-Cyrl-BA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ЕВАЛУАЦИЈА И ОЦЈЕЊИВАЊЕ </a:t>
            </a:r>
            <a:r>
              <a:rPr lang="sr-Cyrl-B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КАДЕТА-ПРИПРАВНИКА</a:t>
            </a:r>
            <a:r>
              <a:rPr lang="sr-Cyrl-BA" dirty="0" smtClean="0"/>
              <a:t/>
            </a:r>
            <a:br>
              <a:rPr lang="sr-Cyrl-BA" dirty="0" smtClean="0"/>
            </a:br>
            <a:endParaRPr lang="sr-Cyrl-BA" dirty="0"/>
          </a:p>
        </p:txBody>
      </p:sp>
    </p:spTree>
    <p:extLst>
      <p:ext uri="{BB962C8B-B14F-4D97-AF65-F5344CB8AC3E}">
        <p14:creationId xmlns:p14="http://schemas.microsoft.com/office/powerpoint/2010/main" val="37226010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/>
          <a:lstStyle/>
          <a:p>
            <a:pPr marL="0" indent="0">
              <a:buNone/>
            </a:pPr>
            <a:endParaRPr lang="sr-Cyrl-BA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Кадети-приправници </a:t>
            </a:r>
            <a:r>
              <a:rPr lang="sr-Cyrl-B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који стручно оспособљавање заврше са позитивним успјехом добијају </a:t>
            </a:r>
            <a:endParaRPr lang="sr-Cyrl-BA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sr-Cyrl-BA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Увјерење </a:t>
            </a:r>
            <a:r>
              <a:rPr lang="sr-Cyrl-BA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завршеној полицијској обуци и стручном оспособљавању, </a:t>
            </a:r>
            <a:endParaRPr lang="sr-Cyrl-BA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што </a:t>
            </a:r>
            <a:r>
              <a:rPr lang="sr-Cyrl-B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је услов за излазак на стручни </a:t>
            </a: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испит.</a:t>
            </a:r>
            <a:endParaRPr lang="sr-Cyrl-B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4130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/>
          <a:lstStyle/>
          <a:p>
            <a:pPr marL="0" indent="0">
              <a:buNone/>
            </a:pPr>
            <a:endParaRPr lang="sr-Cyrl-BA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sr-Cyrl-BA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КАДЕТИ-ПРИПРАВНИЦИ, КОЈИ УСПЕШНО ПОЛОЖЕ СТРУЧНИ ИСПИТ, ПРОМОВИШУ СЕ У ПОЛИЦИЈСКЕ СЛУЖБЕНИКА У ЧИНУ „МЛАЂИ ПОЛИЦАЈАЦ“.</a:t>
            </a:r>
          </a:p>
          <a:p>
            <a:pPr marL="0" indent="0">
              <a:buNone/>
            </a:pPr>
            <a:endParaRPr lang="sr-Cyrl-B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81445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548680"/>
            <a:ext cx="8589640" cy="5337883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/>
          <a:lstStyle/>
          <a:p>
            <a:pPr marL="0" indent="0" algn="ctr">
              <a:buNone/>
            </a:pPr>
            <a:endParaRPr lang="sr-Cyrl-BA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sr-Cyrl-B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sr-Cyrl-BA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ХВАЛА НА ПАЖЊИ</a:t>
            </a:r>
          </a:p>
          <a:p>
            <a:pPr marL="0" indent="0">
              <a:buNone/>
            </a:pP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marL="0" indent="0">
              <a:buNone/>
            </a:pPr>
            <a:r>
              <a:rPr lang="sr-Cyrl-B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</a:t>
            </a:r>
            <a:r>
              <a:rPr lang="sr-Cyrl-B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Драгица Марковић</a:t>
            </a:r>
          </a:p>
          <a:p>
            <a:pPr marL="0" indent="0">
              <a:buNone/>
            </a:pPr>
            <a:r>
              <a:rPr lang="sr-Cyrl-BA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sr-Cyrl-BA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   Александра Ковачевић </a:t>
            </a:r>
            <a:endParaRPr lang="sr-Cyrl-BA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5517232"/>
            <a:ext cx="42484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B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Бања Лука, 26.10.2018. године</a:t>
            </a:r>
            <a:endParaRPr lang="sr-Cyrl-BA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15552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21499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sr-Cyrl-BA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 три наведене фазе обуке чине једну повезану цјелину, а</a:t>
            </a:r>
            <a:endParaRPr lang="sr-Cyrl-B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r-Cyrl-B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рограмски садржаји, мјесто и вријеме релизације наведних фаза утвређени су:</a:t>
            </a:r>
          </a:p>
          <a:p>
            <a:pPr marL="0" indent="0" algn="ctr">
              <a:buNone/>
            </a:pP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1. </a:t>
            </a:r>
            <a:r>
              <a:rPr lang="sr-Cyrl-B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Наставним планом и програмом  „Полицијка обука и стручно оспособљавање кадета ПА“ и</a:t>
            </a:r>
          </a:p>
          <a:p>
            <a:pPr marL="0" indent="0">
              <a:buNone/>
            </a:pPr>
            <a:r>
              <a:rPr lang="sr-Cyrl-B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2. Планом и програмом рада класе</a:t>
            </a:r>
          </a:p>
          <a:p>
            <a:pPr marL="0" indent="0" algn="ctr">
              <a:buNone/>
            </a:pPr>
            <a:endParaRPr lang="sr-Cyrl-BA" sz="4000" dirty="0"/>
          </a:p>
        </p:txBody>
      </p:sp>
    </p:spTree>
    <p:extLst>
      <p:ext uri="{BB962C8B-B14F-4D97-AF65-F5344CB8AC3E}">
        <p14:creationId xmlns:p14="http://schemas.microsoft.com/office/powerpoint/2010/main" val="25791187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sr-Cyrl-BA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Сврха обуке </a:t>
            </a:r>
            <a:r>
              <a:rPr lang="sr-Cyrl-B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је оспособљавање кадета за рад на пословима полицијског службеника - полицајца опште надлежности у чину млађи </a:t>
            </a: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полицајац.</a:t>
            </a:r>
          </a:p>
          <a:p>
            <a:pPr marL="0" indent="0">
              <a:buNone/>
            </a:pPr>
            <a:r>
              <a:rPr lang="sr-Cyrl-BA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Општи исходи обуке</a:t>
            </a:r>
            <a:endParaRPr lang="sr-Cyrl-BA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r-Cyrl-B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завршетку обуке кадети ће бити оспособљени за:</a:t>
            </a:r>
          </a:p>
          <a:p>
            <a:pPr marL="0" indent="0">
              <a:buNone/>
            </a:pPr>
            <a:r>
              <a:rPr lang="sr-Cyrl-B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рад на одржавању јавног реда и мира и обезбјеђења,</a:t>
            </a:r>
          </a:p>
          <a:p>
            <a:pPr marL="0" indent="0">
              <a:buNone/>
            </a:pPr>
            <a:r>
              <a:rPr lang="sr-Cyrl-B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рад на пословима сузбијања криминалитета,</a:t>
            </a:r>
          </a:p>
          <a:p>
            <a:pPr marL="0" indent="0">
              <a:buNone/>
            </a:pPr>
            <a:r>
              <a:rPr lang="sr-Cyrl-B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примјену полицијских овлашћења и употребу средстава силе у складу са законом,</a:t>
            </a:r>
          </a:p>
          <a:p>
            <a:pPr marL="0" indent="0">
              <a:buNone/>
            </a:pPr>
            <a:r>
              <a:rPr lang="sr-Cyrl-B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контролу и регулисање саобраћаја</a:t>
            </a:r>
            <a:r>
              <a:rPr lang="sr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sr-Cyrl-B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93421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rgbClr val="FFC000"/>
          </a:solidFill>
        </p:spPr>
        <p:txBody>
          <a:bodyPr>
            <a:noAutofit/>
          </a:bodyPr>
          <a:lstStyle/>
          <a:p>
            <a:r>
              <a:rPr lang="sr-Cyrl-B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Појам исхода обуке</a:t>
            </a:r>
            <a:endParaRPr lang="sr-Cyrl-BA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>
            <a:normAutofit/>
          </a:bodyPr>
          <a:lstStyle/>
          <a:p>
            <a:pPr marL="0" indent="0">
              <a:buNone/>
            </a:pPr>
            <a:endParaRPr lang="sr-Cyrl-CS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r-Cyrl-C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„Исход обуке </a:t>
            </a:r>
            <a:r>
              <a:rPr lang="sr-Cyrl-C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је све оно што се очекује да </a:t>
            </a:r>
            <a:r>
              <a:rPr lang="sr-Cyrl-C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кадет </a:t>
            </a:r>
            <a:r>
              <a:rPr lang="sr-Cyrl-C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зна, разумије или може да демонстрира као  резултат </a:t>
            </a:r>
            <a:r>
              <a:rPr lang="sr-Cyrl-C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учења“ </a:t>
            </a:r>
          </a:p>
          <a:p>
            <a:pPr marL="0" indent="0" algn="ctr">
              <a:buNone/>
            </a:pPr>
            <a:r>
              <a:rPr lang="sr-Cyrl-C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</a:p>
          <a:p>
            <a:pPr marL="0" indent="0">
              <a:buNone/>
            </a:pPr>
            <a:r>
              <a:rPr lang="sr-Cyrl-C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„Исход обуке је радна компентенција, односно радни задатак који кадет зна и може завршити“.</a:t>
            </a:r>
          </a:p>
        </p:txBody>
      </p:sp>
    </p:spTree>
    <p:extLst>
      <p:ext uri="{BB962C8B-B14F-4D97-AF65-F5344CB8AC3E}">
        <p14:creationId xmlns:p14="http://schemas.microsoft.com/office/powerpoint/2010/main" val="20372421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/>
          <a:lstStyle/>
          <a:p>
            <a:pPr marL="0" indent="0">
              <a:buNone/>
            </a:pP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СПЕЦИФИЧНИ ИСХОДИ ОДУКЕ</a:t>
            </a:r>
          </a:p>
          <a:p>
            <a:pPr marL="0" indent="0">
              <a:buNone/>
            </a:pP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Модул БС – 33 исхода обуке</a:t>
            </a:r>
          </a:p>
          <a:p>
            <a:pPr>
              <a:buFontTx/>
              <a:buChar char="-"/>
            </a:pP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 ПО – 53 исхода обуке</a:t>
            </a:r>
          </a:p>
          <a:p>
            <a:pPr>
              <a:buFontTx/>
              <a:buChar char="-"/>
            </a:pP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 СК – 22 исхода обуке</a:t>
            </a:r>
          </a:p>
          <a:p>
            <a:pPr>
              <a:buFontTx/>
              <a:buChar char="-"/>
            </a:pP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 ЈРМ – 17 исхода обуке</a:t>
            </a:r>
          </a:p>
          <a:p>
            <a:pPr>
              <a:buFontTx/>
              <a:buChar char="-"/>
            </a:pP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 КС – 35 исхода обуке</a:t>
            </a:r>
          </a:p>
          <a:p>
            <a:pPr marL="0" indent="0">
              <a:buNone/>
            </a:pPr>
            <a:endParaRPr lang="sr-Cyrl-B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r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sr-Cyrl-BA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157 исхода обуке </a:t>
            </a:r>
          </a:p>
        </p:txBody>
      </p:sp>
    </p:spTree>
    <p:extLst>
      <p:ext uri="{BB962C8B-B14F-4D97-AF65-F5344CB8AC3E}">
        <p14:creationId xmlns:p14="http://schemas.microsoft.com/office/powerpoint/2010/main" val="42214118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Примјери исхода обуке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txBody>
          <a:bodyPr/>
          <a:lstStyle/>
          <a:p>
            <a:pPr>
              <a:buFontTx/>
              <a:buChar char="-"/>
            </a:pPr>
            <a: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учествује </a:t>
            </a:r>
            <a: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изради досијеа безбједносног </a:t>
            </a:r>
            <a: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сектора;</a:t>
            </a:r>
          </a:p>
          <a:p>
            <a:pPr>
              <a:buFontTx/>
              <a:buChar char="-"/>
            </a:pPr>
            <a: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сачињава извештај и друга писмена о извршеној патролној </a:t>
            </a:r>
            <a: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дјелатности;</a:t>
            </a:r>
          </a:p>
          <a:p>
            <a:pPr>
              <a:buFontTx/>
              <a:buChar char="-"/>
            </a:pPr>
            <a: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пружа помоћ лицима са посебним </a:t>
            </a:r>
            <a: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потребама;</a:t>
            </a:r>
          </a:p>
          <a:p>
            <a:pPr>
              <a:buFontTx/>
              <a:buChar char="-"/>
            </a:pPr>
            <a: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примјењује принципе у примјени овлашћења прописане Законом о полицији и унутрашњим </a:t>
            </a:r>
            <a: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пословима;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sr-Cyrl-R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sr-Cyrl-R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30739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Примјери исхода обуке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txBody>
          <a:bodyPr/>
          <a:lstStyle/>
          <a:p>
            <a:pPr>
              <a:buFontTx/>
              <a:buChar char="-"/>
            </a:pPr>
            <a: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обави разговор са оштећеним </a:t>
            </a:r>
            <a: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лицем;</a:t>
            </a:r>
          </a:p>
          <a:p>
            <a:pPr>
              <a:buFontTx/>
              <a:buChar char="-"/>
            </a:pPr>
            <a: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употребљава средства за </a:t>
            </a:r>
            <a: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везивање;</a:t>
            </a:r>
          </a:p>
          <a:p>
            <a:pPr>
              <a:buFontTx/>
              <a:buChar char="-"/>
            </a:pPr>
            <a: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сачини потврду о привременом одузимању </a:t>
            </a:r>
            <a: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предмета;</a:t>
            </a:r>
          </a:p>
          <a:p>
            <a:pPr>
              <a:buFontTx/>
              <a:buChar char="-"/>
            </a:pPr>
            <a: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постави верзије на лицу мјеста на основу расположивих </a:t>
            </a:r>
            <a: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индиција;</a:t>
            </a:r>
          </a:p>
          <a:p>
            <a:pPr>
              <a:buFontTx/>
              <a:buChar char="-"/>
            </a:pPr>
            <a: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примјени правила заштите предмета и трагова од уништења или оштећења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sr-Cyrl-R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sr-Cyrl-R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sr-Cyrl-R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87037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Примјери исхода обуке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txBody>
          <a:bodyPr>
            <a:normAutofit lnSpcReduction="10000"/>
          </a:bodyPr>
          <a:lstStyle/>
          <a:p>
            <a:pPr>
              <a:buFontTx/>
              <a:buChar char="-"/>
            </a:pPr>
            <a: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одређује правну квалификацију прекршаја јавног реда и мира и одговорност </a:t>
            </a:r>
            <a: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учиниоца;</a:t>
            </a:r>
          </a:p>
          <a:p>
            <a:pPr>
              <a:buFontTx/>
              <a:buChar char="-"/>
            </a:pPr>
            <a: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примјењује </a:t>
            </a:r>
            <a: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процедуре у поступању са дјецом и малољетним извршиоцима прекршаја насиља у </a:t>
            </a:r>
            <a: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породици;</a:t>
            </a:r>
          </a:p>
          <a:p>
            <a:pPr>
              <a:buFontTx/>
              <a:buChar char="-"/>
            </a:pPr>
            <a: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препозна знакове на возилу који указују на техничку </a:t>
            </a:r>
            <a: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неисправност</a:t>
            </a:r>
          </a:p>
          <a:p>
            <a:pPr>
              <a:buFontTx/>
              <a:buChar char="-"/>
            </a:pPr>
            <a:r>
              <a:rPr lang="sr-Cyrl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регулише саобраћај у раскрсници или на другом мјесту на путу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sr-Cyrl-R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sr-Cyrl-R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sr-Cyrl-R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47949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526</TotalTime>
  <Words>1028</Words>
  <Application>Microsoft Office PowerPoint</Application>
  <PresentationFormat>On-screen Show (4:3)</PresentationFormat>
  <Paragraphs>158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Calibri</vt:lpstr>
      <vt:lpstr>Times New Roman</vt:lpstr>
      <vt:lpstr>Office Theme</vt:lpstr>
      <vt:lpstr> КОНЦЕПТ ПОЛИЦИЈСКЕ ОБУКЕ У ПОЛИЦИЈСКОЈ АКАДЕМИЈИ; ПОСТУПАК ИЗРАДЕ НПП </vt:lpstr>
      <vt:lpstr>КОНЦЕПТ ПОЛИЦИЈСКЕ ОБУКЕ КАДЕТА ПА</vt:lpstr>
      <vt:lpstr>PowerPoint Presentation</vt:lpstr>
      <vt:lpstr>PowerPoint Presentation</vt:lpstr>
      <vt:lpstr>Појам исхода обуке</vt:lpstr>
      <vt:lpstr>PowerPoint Presentation</vt:lpstr>
      <vt:lpstr>Примјери исхода обуке</vt:lpstr>
      <vt:lpstr>Примјери исхода обуке</vt:lpstr>
      <vt:lpstr>Примјери исхода обуке</vt:lpstr>
      <vt:lpstr>PowerPoint Presentation</vt:lpstr>
      <vt:lpstr>PowerPoint Presentation</vt:lpstr>
      <vt:lpstr> Примјер Израде НПП ВЈЕШТИНА КОМУНИКАЦИЈЕ  </vt:lpstr>
      <vt:lpstr>Примјер Израде НПП ВЈЕШТИНА КОМУНИКАЦИЈЕ</vt:lpstr>
      <vt:lpstr>Примјер Израде НПП ВЈЕШТИНА КОМУНИКАЦИЈЕ</vt:lpstr>
      <vt:lpstr>Примјер Израде НПП ВЈЕШТИНА КОМУНИКАЦИЈЕ</vt:lpstr>
      <vt:lpstr>Примјер Израде НПП ВЈЕШТИНА КОМУНИКАЦИЈЕ</vt:lpstr>
      <vt:lpstr>Примјер Израде НПП ВЈЕШТИНА КОМУНИКАЦИЈЕ</vt:lpstr>
      <vt:lpstr>Примјер Израде НПП ВЈЕШТИНА КОМУНИКАЦИЈЕ</vt:lpstr>
      <vt:lpstr>Примјер Израде НПП ВЈЕШТИНА КОМУНИКАЦИЈЕ</vt:lpstr>
      <vt:lpstr>II ФАЗА СТРУЧНО ОСПОСОБЉАВАЊЕ-ПРИПРАВНИЧКИ РАД</vt:lpstr>
      <vt:lpstr>PowerPoint Presentation</vt:lpstr>
      <vt:lpstr>Програмски садржаји стручног оспособљавања и план реализације</vt:lpstr>
      <vt:lpstr> ПРАЋЕЊЕ, ЕВАЛУАЦИЈА И ОЦЈЕЊИВАЊЕ КАДЕТА-ПРИПРАВНИКА </vt:lpstr>
      <vt:lpstr> ПРАЋЕЊЕ, ЕВАЛУАЦИЈА И ОЦЈЕЊИВАЊЕ КАДЕТА-ПРИПРАВНИКА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КОНЦЕПТ ПОЛИЦИЈСКЕ ОБУКЕ  У ЈЕДИНИЦИ ЗА ПОЛИЦИЈСКУ ОБУКУ –  ПОЛИЦИЈСКОЈ АКАДЕМИЈИ И НПП „ПОЛЦИЈСКА ОБУКА  И СТРУЧНО ОСПОСОБЉАВАЊЕ“</dc:title>
  <dc:creator>Dragica</dc:creator>
  <cp:lastModifiedBy>Korisnik</cp:lastModifiedBy>
  <cp:revision>62</cp:revision>
  <dcterms:created xsi:type="dcterms:W3CDTF">2017-10-11T09:50:04Z</dcterms:created>
  <dcterms:modified xsi:type="dcterms:W3CDTF">2018-10-23T07:10:18Z</dcterms:modified>
</cp:coreProperties>
</file>